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1" r:id="rId6"/>
    <p:sldId id="295" r:id="rId7"/>
    <p:sldId id="298" r:id="rId8"/>
    <p:sldId id="297" r:id="rId9"/>
    <p:sldId id="301" r:id="rId10"/>
    <p:sldId id="300" r:id="rId11"/>
    <p:sldId id="306" r:id="rId12"/>
    <p:sldId id="308" r:id="rId13"/>
    <p:sldId id="309" r:id="rId14"/>
    <p:sldId id="310" r:id="rId15"/>
    <p:sldId id="312" r:id="rId16"/>
    <p:sldId id="299" r:id="rId17"/>
    <p:sldId id="294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52" d="100"/>
          <a:sy n="52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799" y="2695720"/>
            <a:ext cx="5343698" cy="1567544"/>
          </a:xfrm>
        </p:spPr>
        <p:txBody>
          <a:bodyPr>
            <a:noAutofit/>
          </a:bodyPr>
          <a:lstStyle/>
          <a:p>
            <a:pPr algn="ctr" fontAlgn="base"/>
            <a:r>
              <a:rPr lang="it-IT" sz="2600" dirty="0"/>
              <a:t>RISCONTRO OCCASIONALE DI TUMORI GASTROINTESTINALI STROMALI DURANTE INTERVENTI DI CHIRURGIA BARIATRICA – OUR CASE SERIES 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2572" y="4448864"/>
            <a:ext cx="4526280" cy="1279652"/>
          </a:xfrm>
        </p:spPr>
        <p:txBody>
          <a:bodyPr>
            <a:normAutofit/>
          </a:bodyPr>
          <a:lstStyle/>
          <a:p>
            <a:pPr marL="39636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400" b="1" cap="none" spc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Relatore: </a:t>
            </a:r>
            <a:r>
              <a:rPr lang="it-IT" sz="1400" u="sng" cap="none" spc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Andrea </a:t>
            </a:r>
            <a:r>
              <a:rPr lang="it-IT" sz="1400" u="sng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Quazzico</a:t>
            </a:r>
            <a:endParaRPr lang="it-IT" sz="1400" u="sng" cap="none" spc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516" y="0"/>
            <a:ext cx="1609434" cy="149039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Google Shape;93;p1"/>
          <p:cNvSpPr/>
          <p:nvPr/>
        </p:nvSpPr>
        <p:spPr>
          <a:xfrm>
            <a:off x="5696233" y="1640827"/>
            <a:ext cx="6096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UNIVERSITA’ DI FOGGIA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DIPARTIMENTO DI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SCIENZE MEDICHE E CHIRURGICHE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6037" y="4881126"/>
            <a:ext cx="4152815" cy="15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782" y="131286"/>
            <a:ext cx="1587337" cy="6139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542" y="124993"/>
            <a:ext cx="1868142" cy="6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764532" y="3513246"/>
            <a:ext cx="7503370" cy="5014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</a:rPr>
              <a:t>Sesso:</a:t>
            </a:r>
            <a:r>
              <a:rPr lang="it-IT" sz="2400" b="0" dirty="0">
                <a:solidFill>
                  <a:schemeClr val="tx1"/>
                </a:solidFill>
              </a:rPr>
              <a:t> F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Età:</a:t>
            </a:r>
            <a:r>
              <a:rPr lang="it-IT" sz="2400" b="0" dirty="0">
                <a:solidFill>
                  <a:schemeClr val="tx1"/>
                </a:solidFill>
              </a:rPr>
              <a:t> 49aa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Altezza:</a:t>
            </a:r>
            <a:r>
              <a:rPr lang="it-IT" sz="2400" b="0" dirty="0">
                <a:solidFill>
                  <a:schemeClr val="tx1"/>
                </a:solidFill>
              </a:rPr>
              <a:t> 162cm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Peso:</a:t>
            </a:r>
            <a:r>
              <a:rPr lang="it-IT" sz="2400" b="0" dirty="0">
                <a:solidFill>
                  <a:schemeClr val="tx1"/>
                </a:solidFill>
              </a:rPr>
              <a:t> 132.9kg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BMI iniziale: </a:t>
            </a:r>
            <a:r>
              <a:rPr lang="it-IT" sz="2400" b="0" dirty="0">
                <a:solidFill>
                  <a:schemeClr val="tx1"/>
                </a:solidFill>
              </a:rPr>
              <a:t>50.6kg/m2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Tipo di intervento:</a:t>
            </a:r>
            <a:r>
              <a:rPr lang="it-IT" sz="2400" b="0" dirty="0">
                <a:solidFill>
                  <a:schemeClr val="tx1"/>
                </a:solidFill>
              </a:rPr>
              <a:t> SG VL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 err="1">
                <a:solidFill>
                  <a:schemeClr val="tx1"/>
                </a:solidFill>
              </a:rPr>
              <a:t>Follow</a:t>
            </a:r>
            <a:r>
              <a:rPr lang="it-IT" sz="2400" dirty="0">
                <a:solidFill>
                  <a:schemeClr val="tx1"/>
                </a:solidFill>
              </a:rPr>
              <a:t> up a 3 mesi: </a:t>
            </a:r>
            <a:r>
              <a:rPr lang="it-IT" sz="2400" b="0" dirty="0">
                <a:solidFill>
                  <a:schemeClr val="tx1"/>
                </a:solidFill>
              </a:rPr>
              <a:t>107kg (-25.9kg)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 err="1">
                <a:solidFill>
                  <a:prstClr val="black"/>
                </a:solidFill>
              </a:rPr>
              <a:t>Follow</a:t>
            </a:r>
            <a:r>
              <a:rPr lang="it-IT" sz="2400" dirty="0">
                <a:solidFill>
                  <a:prstClr val="black"/>
                </a:solidFill>
              </a:rPr>
              <a:t> up a 6 mesi: </a:t>
            </a:r>
            <a:r>
              <a:rPr lang="it-IT" sz="2400" b="0" dirty="0">
                <a:solidFill>
                  <a:prstClr val="black"/>
                </a:solidFill>
              </a:rPr>
              <a:t>107kg (-25.9kg</a:t>
            </a:r>
            <a:r>
              <a:rPr lang="it-IT" sz="2400" b="0" dirty="0" smtClean="0">
                <a:solidFill>
                  <a:prstClr val="black"/>
                </a:solidFill>
              </a:rPr>
              <a:t>)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77595" y="2332653"/>
            <a:ext cx="4761540" cy="2855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4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777595" y="3643874"/>
            <a:ext cx="7503370" cy="5014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</a:rPr>
              <a:t>Sesso:</a:t>
            </a:r>
            <a:r>
              <a:rPr lang="it-IT" sz="2400" b="0" dirty="0">
                <a:solidFill>
                  <a:schemeClr val="tx1"/>
                </a:solidFill>
              </a:rPr>
              <a:t> F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Età:</a:t>
            </a:r>
            <a:r>
              <a:rPr lang="it-IT" sz="2400" b="0" dirty="0">
                <a:solidFill>
                  <a:schemeClr val="tx1"/>
                </a:solidFill>
              </a:rPr>
              <a:t> 58aa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Altezza:</a:t>
            </a:r>
            <a:r>
              <a:rPr lang="it-IT" sz="2400" b="0" dirty="0">
                <a:solidFill>
                  <a:schemeClr val="tx1"/>
                </a:solidFill>
              </a:rPr>
              <a:t> 158cm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Peso:</a:t>
            </a:r>
            <a:r>
              <a:rPr lang="it-IT" sz="2400" b="0" dirty="0">
                <a:solidFill>
                  <a:schemeClr val="tx1"/>
                </a:solidFill>
              </a:rPr>
              <a:t> 95.7kg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BMI iniziale: </a:t>
            </a:r>
            <a:r>
              <a:rPr lang="it-IT" sz="2400" b="0" dirty="0">
                <a:solidFill>
                  <a:schemeClr val="tx1"/>
                </a:solidFill>
              </a:rPr>
              <a:t>38.3kg/m2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Tipo di intervento:</a:t>
            </a:r>
            <a:r>
              <a:rPr lang="it-IT" sz="2400" b="0" dirty="0">
                <a:solidFill>
                  <a:schemeClr val="tx1"/>
                </a:solidFill>
              </a:rPr>
              <a:t> SG VL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 err="1">
                <a:solidFill>
                  <a:schemeClr val="tx1"/>
                </a:solidFill>
              </a:rPr>
              <a:t>Follow</a:t>
            </a:r>
            <a:r>
              <a:rPr lang="it-IT" sz="2400" dirty="0">
                <a:solidFill>
                  <a:schemeClr val="tx1"/>
                </a:solidFill>
              </a:rPr>
              <a:t> up a 3 mesi: </a:t>
            </a:r>
            <a:r>
              <a:rPr lang="it-IT" sz="2400" b="0" dirty="0">
                <a:solidFill>
                  <a:schemeClr val="tx1"/>
                </a:solidFill>
              </a:rPr>
              <a:t>75kg (-20.7kg)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 err="1">
                <a:solidFill>
                  <a:schemeClr val="tx1"/>
                </a:solidFill>
              </a:rPr>
              <a:t>Follow</a:t>
            </a:r>
            <a:r>
              <a:rPr lang="it-IT" sz="2400" dirty="0">
                <a:solidFill>
                  <a:schemeClr val="tx1"/>
                </a:solidFill>
              </a:rPr>
              <a:t> up a 6 mesi: </a:t>
            </a:r>
            <a:r>
              <a:rPr lang="it-IT" sz="2400" b="0" dirty="0">
                <a:solidFill>
                  <a:schemeClr val="tx1"/>
                </a:solidFill>
              </a:rPr>
              <a:t>68.5kg (-27.2kg)</a:t>
            </a:r>
            <a:r>
              <a:rPr lang="it-IT" sz="1600" b="0" dirty="0">
                <a:solidFill>
                  <a:schemeClr val="tx1"/>
                </a:solidFill>
              </a:rPr>
              <a:t/>
            </a:r>
            <a:br>
              <a:rPr lang="it-IT" sz="1600" b="0" dirty="0">
                <a:solidFill>
                  <a:schemeClr val="tx1"/>
                </a:solidFill>
              </a:rPr>
            </a:b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77595" y="2332653"/>
            <a:ext cx="4761540" cy="2855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9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7904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286A46F-00AC-3A8E-5B81-1881DFD0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60" y="2164257"/>
            <a:ext cx="3610888" cy="1031682"/>
          </a:xfrm>
          <a:prstGeom prst="rect">
            <a:avLst/>
          </a:prstGeom>
        </p:spPr>
      </p:pic>
      <p:pic>
        <p:nvPicPr>
          <p:cNvPr id="8" name="Immagine 7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xmlns="" id="{B2D35673-3470-85ED-DC3F-A17764213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1" y="5150202"/>
            <a:ext cx="4127460" cy="854636"/>
          </a:xfrm>
          <a:prstGeom prst="rect">
            <a:avLst/>
          </a:prstGeom>
        </p:spPr>
      </p:pic>
      <p:pic>
        <p:nvPicPr>
          <p:cNvPr id="9" name="Immagine 8" descr="Immagine che contiene testo, Carattere, schermata, informazione&#10;&#10;Descrizione generata automaticamente">
            <a:extLst>
              <a:ext uri="{FF2B5EF4-FFF2-40B4-BE49-F238E27FC236}">
                <a16:creationId xmlns:a16="http://schemas.microsoft.com/office/drawing/2014/main" xmlns="" id="{9CDD60F9-C4D7-0CE8-7A7C-4C3482066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76" y="2090803"/>
            <a:ext cx="4545986" cy="1178589"/>
          </a:xfrm>
          <a:prstGeom prst="rect">
            <a:avLst/>
          </a:prstGeom>
        </p:spPr>
      </p:pic>
      <p:pic>
        <p:nvPicPr>
          <p:cNvPr id="10" name="Immagine 9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xmlns="" id="{B7216995-8FB7-E40C-9E34-5898A31CE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45" y="5150202"/>
            <a:ext cx="5101833" cy="13268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20C696D4-B67E-8000-950E-15486C5D8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014" y="3402999"/>
            <a:ext cx="3470662" cy="11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175"/>
            <a:ext cx="12192000" cy="2031873"/>
          </a:xfrm>
          <a:prstGeom prst="rect">
            <a:avLst/>
          </a:prstGeom>
        </p:spPr>
      </p:pic>
      <p:sp>
        <p:nvSpPr>
          <p:cNvPr id="7" name="Segnaposto immagine 6">
            <a:extLst>
              <a:ext uri="{FF2B5EF4-FFF2-40B4-BE49-F238E27FC236}">
                <a16:creationId xmlns:a16="http://schemas.microsoft.com/office/drawing/2014/main" xmlns="" id="{6F339B2D-C424-ABDA-74D6-9FE68C45F8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6116" y="2405119"/>
            <a:ext cx="10085953" cy="1476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L'incidenza di GIST accidentali nella nostra serie è risultata assolutamente in linea a quanto già riportato in letteratura. Il rischio di malignità era basso per tutti. I tumori sospetti devono essere rimossi e confermati dall' esame istologico. In caso di conferma di GIST, la resezione tumorale con margini negativi può essere valutata come trattamento oncologico definitivo se il basso rischio di malignità è confermato.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55AC1BFF-1156-314D-21B4-F016E1E8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116" y="1883096"/>
            <a:ext cx="1808646" cy="391602"/>
          </a:xfrm>
        </p:spPr>
        <p:txBody>
          <a:bodyPr/>
          <a:lstStyle/>
          <a:p>
            <a:r>
              <a:rPr lang="it-IT" sz="2500" b="0" dirty="0">
                <a:solidFill>
                  <a:schemeClr val="tx1"/>
                </a:solidFill>
              </a:rPr>
              <a:t>Conclusioni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90" y="3881221"/>
            <a:ext cx="2707529" cy="27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542" y="2874205"/>
            <a:ext cx="6536691" cy="1032660"/>
          </a:xfrm>
        </p:spPr>
        <p:txBody>
          <a:bodyPr>
            <a:noAutofit/>
          </a:bodyPr>
          <a:lstStyle/>
          <a:p>
            <a:pPr marL="396360" lvl="0" algn="ctr">
              <a:lnSpc>
                <a:spcPct val="150000"/>
              </a:lnSpc>
              <a:spcBef>
                <a:spcPts val="0"/>
              </a:spcBef>
            </a:pPr>
            <a:r>
              <a:rPr lang="it-IT" sz="44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GRAZIE PER L’ATTENZIONE</a:t>
            </a:r>
            <a:endParaRPr lang="it-IT" sz="44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805" y="4508500"/>
            <a:ext cx="4526280" cy="1279652"/>
          </a:xfrm>
        </p:spPr>
        <p:txBody>
          <a:bodyPr>
            <a:normAutofit/>
          </a:bodyPr>
          <a:lstStyle/>
          <a:p>
            <a:pPr marL="3963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300" b="1" cap="none" spc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Relatore: </a:t>
            </a:r>
            <a:r>
              <a:rPr lang="it-IT" sz="1300" cap="none" spc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Dott. Andrea </a:t>
            </a:r>
            <a:r>
              <a:rPr lang="it-IT" sz="1300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Quazzico</a:t>
            </a:r>
            <a:endParaRPr lang="it-IT" sz="1300" cap="none" spc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516" y="0"/>
            <a:ext cx="1609434" cy="1490392"/>
          </a:xfrm>
          <a:prstGeom prst="rect">
            <a:avLst/>
          </a:prstGeom>
        </p:spPr>
      </p:pic>
      <p:sp>
        <p:nvSpPr>
          <p:cNvPr id="5" name="Google Shape;93;p1"/>
          <p:cNvSpPr/>
          <p:nvPr/>
        </p:nvSpPr>
        <p:spPr>
          <a:xfrm>
            <a:off x="5696233" y="1640827"/>
            <a:ext cx="6096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UNIVERSITA’ DI FOGGIA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DIPARTIMENTO DI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SCIENZE MEDICHE E CHIRURGICHE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825" y="4881126"/>
            <a:ext cx="4152815" cy="15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782" y="131286"/>
            <a:ext cx="1587337" cy="6139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542" y="124993"/>
            <a:ext cx="1868142" cy="6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6800" y="2711697"/>
            <a:ext cx="10058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I tumori stromali gastrointestinali (GIST) rappresentano meno dell’1% di tutte le neoplasie maligne, ma sono i tumori mesenchimali più comuni del tratto gastroenterico.</a:t>
            </a:r>
          </a:p>
          <a:p>
            <a:pPr algn="ctr"/>
            <a:endParaRPr lang="it-IT" sz="1600" dirty="0"/>
          </a:p>
          <a:p>
            <a:r>
              <a:rPr lang="it-IT" sz="1600" dirty="0"/>
              <a:t>L’incidenza è di 1,5 casi/100.000/anno.</a:t>
            </a:r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• Stomaco (50%); </a:t>
            </a:r>
          </a:p>
          <a:p>
            <a:r>
              <a:rPr lang="it-IT" sz="1600" dirty="0"/>
              <a:t>• Piccolo intestino (25%); </a:t>
            </a:r>
          </a:p>
          <a:p>
            <a:r>
              <a:rPr lang="it-IT" sz="1600" dirty="0"/>
              <a:t>• Esofago (&lt;5%).</a:t>
            </a:r>
          </a:p>
          <a:p>
            <a:r>
              <a:rPr lang="it-IT" sz="1600" dirty="0"/>
              <a:t>• Retto (5%); </a:t>
            </a:r>
          </a:p>
          <a:p>
            <a:r>
              <a:rPr lang="it-IT" sz="1600" dirty="0"/>
              <a:t>• Localizzazioni extra-intestinali (&lt;5%).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97383" y="1772155"/>
            <a:ext cx="3997234" cy="8838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srgbClr val="FF0000"/>
                </a:solidFill>
              </a:rPr>
              <a:t>GIST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8859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09" y="3786732"/>
            <a:ext cx="411276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72061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51601" y="1882267"/>
            <a:ext cx="1128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Lesioni mesenchimali ad insorgenza nel tratto gastroenterico</a:t>
            </a:r>
            <a:r>
              <a:rPr lang="it-IT" sz="1600" dirty="0">
                <a:ea typeface="Calibri" panose="020F0502020204030204" pitchFamily="34" charset="0"/>
              </a:rPr>
              <a:t> che originano dalle cellule di </a:t>
            </a:r>
            <a:r>
              <a:rPr lang="it-IT" sz="1600" dirty="0" err="1"/>
              <a:t>Cajal</a:t>
            </a:r>
            <a:r>
              <a:rPr lang="it-IT" sz="1600" dirty="0"/>
              <a:t>, sono più comunemente localizzati nello stomaco</a:t>
            </a:r>
          </a:p>
        </p:txBody>
      </p:sp>
      <p:sp>
        <p:nvSpPr>
          <p:cNvPr id="7" name="Rettangolo 6"/>
          <p:cNvSpPr/>
          <p:nvPr/>
        </p:nvSpPr>
        <p:spPr>
          <a:xfrm>
            <a:off x="698514" y="49491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morfologia a cellule fusate, epitelioidi o miste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positività immunoistochimica per KIT (CD117) e/o DOG1 in circa il 95% dei casi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24" y="2628697"/>
            <a:ext cx="4500562" cy="3372775"/>
          </a:xfrm>
          <a:prstGeom prst="rect">
            <a:avLst/>
          </a:prstGeom>
        </p:spPr>
      </p:pic>
      <p:pic>
        <p:nvPicPr>
          <p:cNvPr id="4" name="Immagine 3" descr="Immagine che contiene Elementi grafici, Arte bambini, schizzo, disegno&#10;&#10;Descrizione generata automaticamente">
            <a:extLst>
              <a:ext uri="{FF2B5EF4-FFF2-40B4-BE49-F238E27FC236}">
                <a16:creationId xmlns:a16="http://schemas.microsoft.com/office/drawing/2014/main" xmlns="" id="{07387084-0176-F52F-672D-C5E758F06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7" y="2370700"/>
            <a:ext cx="2966114" cy="21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184150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23951" y="1852587"/>
            <a:ext cx="994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I reperti incidentali di GIST durante procedure di chirurgia </a:t>
            </a:r>
            <a:r>
              <a:rPr lang="it-IT" sz="1600" dirty="0" err="1"/>
              <a:t>bariatrica</a:t>
            </a:r>
            <a:r>
              <a:rPr lang="it-IT" sz="1600" dirty="0"/>
              <a:t> sono di circa l’0.8% e la morbilità varia a seconda della latitudine geografica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19" y="2699102"/>
            <a:ext cx="4617013" cy="28623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38" y="2699102"/>
            <a:ext cx="3767327" cy="31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1755778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584313" y="2112642"/>
            <a:ext cx="2510064" cy="476794"/>
          </a:xfrm>
        </p:spPr>
        <p:txBody>
          <a:bodyPr/>
          <a:lstStyle/>
          <a:p>
            <a:r>
              <a:rPr lang="it-IT" sz="2400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Materiali e metodi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grpSp>
        <p:nvGrpSpPr>
          <p:cNvPr id="8" name="Google Shape;132;p5"/>
          <p:cNvGrpSpPr/>
          <p:nvPr/>
        </p:nvGrpSpPr>
        <p:grpSpPr>
          <a:xfrm>
            <a:off x="3513520" y="2351039"/>
            <a:ext cx="5084113" cy="3181670"/>
            <a:chOff x="0" y="0"/>
            <a:chExt cx="5835581" cy="4583614"/>
          </a:xfrm>
        </p:grpSpPr>
        <p:sp>
          <p:nvSpPr>
            <p:cNvPr id="9" name="Google Shape;133;p5"/>
            <p:cNvSpPr/>
            <p:nvPr/>
          </p:nvSpPr>
          <p:spPr>
            <a:xfrm>
              <a:off x="0" y="0"/>
              <a:ext cx="4629863" cy="99340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4;p5"/>
            <p:cNvSpPr txBox="1"/>
            <p:nvPr/>
          </p:nvSpPr>
          <p:spPr>
            <a:xfrm>
              <a:off x="29096" y="29096"/>
              <a:ext cx="3473958" cy="935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Dipartimento di Scienze Mediche e Chirurgiche</a:t>
              </a:r>
              <a:endParaRPr sz="12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Policlinico Riuniti Foggia 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5;p5"/>
            <p:cNvSpPr/>
            <p:nvPr/>
          </p:nvSpPr>
          <p:spPr>
            <a:xfrm>
              <a:off x="387751" y="1174024"/>
              <a:ext cx="4629863" cy="99340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;p5"/>
            <p:cNvSpPr txBox="1"/>
            <p:nvPr/>
          </p:nvSpPr>
          <p:spPr>
            <a:xfrm>
              <a:off x="416847" y="1203120"/>
              <a:ext cx="3538206" cy="935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Dall’ 01/07/2017 al 31/12/2023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7;p5"/>
            <p:cNvSpPr/>
            <p:nvPr/>
          </p:nvSpPr>
          <p:spPr>
            <a:xfrm>
              <a:off x="769714" y="2348049"/>
              <a:ext cx="4629863" cy="99340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;p5"/>
            <p:cNvSpPr txBox="1"/>
            <p:nvPr/>
          </p:nvSpPr>
          <p:spPr>
            <a:xfrm>
              <a:off x="798810" y="2377145"/>
              <a:ext cx="3543993" cy="935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402 pazienti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9;p5"/>
            <p:cNvSpPr/>
            <p:nvPr/>
          </p:nvSpPr>
          <p:spPr>
            <a:xfrm>
              <a:off x="1157465" y="3522075"/>
              <a:ext cx="4678116" cy="106153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40;p5"/>
            <p:cNvSpPr txBox="1"/>
            <p:nvPr/>
          </p:nvSpPr>
          <p:spPr>
            <a:xfrm>
              <a:off x="1186561" y="3551171"/>
              <a:ext cx="3538206" cy="935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1;p5"/>
            <p:cNvSpPr/>
            <p:nvPr/>
          </p:nvSpPr>
          <p:spPr>
            <a:xfrm>
              <a:off x="3984149" y="760858"/>
              <a:ext cx="645713" cy="64571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00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2;p5"/>
            <p:cNvSpPr txBox="1"/>
            <p:nvPr/>
          </p:nvSpPr>
          <p:spPr>
            <a:xfrm>
              <a:off x="4129434" y="760858"/>
              <a:ext cx="355143" cy="485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3;p5"/>
            <p:cNvSpPr/>
            <p:nvPr/>
          </p:nvSpPr>
          <p:spPr>
            <a:xfrm>
              <a:off x="4371900" y="1934883"/>
              <a:ext cx="645713" cy="64571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00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;p5"/>
            <p:cNvSpPr txBox="1"/>
            <p:nvPr/>
          </p:nvSpPr>
          <p:spPr>
            <a:xfrm>
              <a:off x="4517185" y="1934883"/>
              <a:ext cx="355143" cy="485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45;p5"/>
            <p:cNvSpPr/>
            <p:nvPr/>
          </p:nvSpPr>
          <p:spPr>
            <a:xfrm>
              <a:off x="4753864" y="3108907"/>
              <a:ext cx="645713" cy="64571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00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6;p5"/>
            <p:cNvSpPr txBox="1"/>
            <p:nvPr/>
          </p:nvSpPr>
          <p:spPr>
            <a:xfrm>
              <a:off x="4899149" y="3108907"/>
              <a:ext cx="355143" cy="4858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7" y="4931560"/>
            <a:ext cx="2690396" cy="151516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391" y="5587699"/>
            <a:ext cx="2249089" cy="861720"/>
          </a:xfrm>
          <a:prstGeom prst="rect">
            <a:avLst/>
          </a:prstGeom>
        </p:spPr>
      </p:pic>
      <p:sp>
        <p:nvSpPr>
          <p:cNvPr id="4" name="Google Shape;146;p5">
            <a:extLst>
              <a:ext uri="{FF2B5EF4-FFF2-40B4-BE49-F238E27FC236}">
                <a16:creationId xmlns:a16="http://schemas.microsoft.com/office/drawing/2014/main" xmlns="" id="{53424D83-1629-F26C-D226-BC4C776D3895}"/>
              </a:ext>
            </a:extLst>
          </p:cNvPr>
          <p:cNvSpPr txBox="1"/>
          <p:nvPr/>
        </p:nvSpPr>
        <p:spPr>
          <a:xfrm>
            <a:off x="9193981" y="4420883"/>
            <a:ext cx="673588" cy="4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825" tIns="36825" rIns="36825" bIns="36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C47D44C5-64CA-F76E-A155-85CCF41780DB}"/>
              </a:ext>
            </a:extLst>
          </p:cNvPr>
          <p:cNvSpPr txBox="1"/>
          <p:nvPr/>
        </p:nvSpPr>
        <p:spPr>
          <a:xfrm>
            <a:off x="4547283" y="4728149"/>
            <a:ext cx="4775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1200" dirty="0" smtClean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GIST </a:t>
            </a:r>
            <a:r>
              <a:rPr lang="it-IT" sz="12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intraoperatori registrati e documentati per dimensioni, localizzazione, </a:t>
            </a:r>
            <a:r>
              <a:rPr lang="it-IT" sz="12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immunoreattività</a:t>
            </a:r>
            <a:r>
              <a:rPr lang="it-IT" sz="12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del tumore e indice mitotico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A5CCF9B4-4050-C3A8-2F98-380A043AB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209" y="2283921"/>
            <a:ext cx="2792879" cy="16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52729"/>
          </a:xfrm>
          <a:prstGeom prst="rect">
            <a:avLst/>
          </a:prstGeom>
        </p:spPr>
      </p:pic>
      <p:sp>
        <p:nvSpPr>
          <p:cNvPr id="6" name="Google Shape;153;p6"/>
          <p:cNvSpPr/>
          <p:nvPr/>
        </p:nvSpPr>
        <p:spPr>
          <a:xfrm>
            <a:off x="785422" y="1605974"/>
            <a:ext cx="469812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Tecnica chirurgica</a:t>
            </a:r>
            <a:endParaRPr dirty="0"/>
          </a:p>
        </p:txBody>
      </p:sp>
      <p:sp>
        <p:nvSpPr>
          <p:cNvPr id="7" name="Segnaposto contenuto 13"/>
          <p:cNvSpPr txBox="1">
            <a:spLocks/>
          </p:cNvSpPr>
          <p:nvPr/>
        </p:nvSpPr>
        <p:spPr>
          <a:xfrm>
            <a:off x="785422" y="2143276"/>
            <a:ext cx="11063880" cy="85535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it-IT" sz="1600" dirty="0"/>
              <a:t>I pazienti sono stati sottoposti a Sleeve </a:t>
            </a:r>
            <a:r>
              <a:rPr lang="it-IT" sz="1600" dirty="0" err="1"/>
              <a:t>Gastrectomy</a:t>
            </a:r>
            <a:r>
              <a:rPr lang="it-IT" sz="1600" dirty="0"/>
              <a:t> laparoscopiche, RYGB laparoscopici, S.A.D.I. e Mini Bypass laparoscopici seguendo le tecniche standard. Per tutti si trattava di primo intervento di chirurgia bariatrica.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3189E0A-11ED-120C-B40F-E9893F0E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82" y="3247527"/>
            <a:ext cx="3509471" cy="1784476"/>
          </a:xfrm>
          <a:prstGeom prst="rect">
            <a:avLst/>
          </a:prstGeom>
        </p:spPr>
      </p:pic>
      <p:pic>
        <p:nvPicPr>
          <p:cNvPr id="16" name="Immagine 15" descr="Immagine che contiene neonato&#10;&#10;Descrizione generata automaticamente con attendibilità bassa">
            <a:extLst>
              <a:ext uri="{FF2B5EF4-FFF2-40B4-BE49-F238E27FC236}">
                <a16:creationId xmlns:a16="http://schemas.microsoft.com/office/drawing/2014/main" xmlns="" id="{BCA82275-4AD0-D2E8-544A-C9179AFE8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4" y="3058882"/>
            <a:ext cx="2159487" cy="2464381"/>
          </a:xfrm>
          <a:prstGeom prst="rect">
            <a:avLst/>
          </a:prstGeom>
        </p:spPr>
      </p:pic>
      <p:pic>
        <p:nvPicPr>
          <p:cNvPr id="21" name="Immagine 20" descr="Immagine che contiene clipart, disegno, cartone animato, illustrazione&#10;&#10;Descrizione generata automaticamente">
            <a:extLst>
              <a:ext uri="{FF2B5EF4-FFF2-40B4-BE49-F238E27FC236}">
                <a16:creationId xmlns:a16="http://schemas.microsoft.com/office/drawing/2014/main" xmlns="" id="{6F228F2A-9B17-9B6D-8D89-14A61A031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59" y="4193647"/>
            <a:ext cx="2179955" cy="2664353"/>
          </a:xfrm>
          <a:prstGeom prst="rect">
            <a:avLst/>
          </a:prstGeom>
        </p:spPr>
      </p:pic>
      <p:pic>
        <p:nvPicPr>
          <p:cNvPr id="23" name="Immagine 22" descr="Immagine che contiene cartone animato, polpo&#10;&#10;Descrizione generata automaticamente">
            <a:extLst>
              <a:ext uri="{FF2B5EF4-FFF2-40B4-BE49-F238E27FC236}">
                <a16:creationId xmlns:a16="http://schemas.microsoft.com/office/drawing/2014/main" xmlns="" id="{618A7060-41B9-3A10-2792-738C7AF093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24" y="3051744"/>
            <a:ext cx="2007342" cy="2395728"/>
          </a:xfrm>
          <a:prstGeom prst="rect">
            <a:avLst/>
          </a:prstGeom>
        </p:spPr>
      </p:pic>
      <p:pic>
        <p:nvPicPr>
          <p:cNvPr id="29" name="Immagine 28" descr="Immagine che contiene clipart, disegno, cartone animato, illustrazione&#10;&#10;Descrizione generata automaticamente">
            <a:extLst>
              <a:ext uri="{FF2B5EF4-FFF2-40B4-BE49-F238E27FC236}">
                <a16:creationId xmlns:a16="http://schemas.microsoft.com/office/drawing/2014/main" xmlns="" id="{7C7E782E-9841-CA3D-D624-7E6143A353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21" y="4350759"/>
            <a:ext cx="2159672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79042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06252" y="1680916"/>
            <a:ext cx="7503370" cy="501417"/>
          </a:xfrm>
        </p:spPr>
        <p:txBody>
          <a:bodyPr/>
          <a:lstStyle/>
          <a:p>
            <a:r>
              <a:rPr lang="it-IT" sz="2000" b="0" dirty="0">
                <a:solidFill>
                  <a:schemeClr val="tx1"/>
                </a:solidFill>
              </a:rPr>
              <a:t>Risultati</a:t>
            </a:r>
          </a:p>
        </p:txBody>
      </p:sp>
      <p:graphicFrame>
        <p:nvGraphicFramePr>
          <p:cNvPr id="2" name="Segnaposto contenuto 4">
            <a:extLst>
              <a:ext uri="{FF2B5EF4-FFF2-40B4-BE49-F238E27FC236}">
                <a16:creationId xmlns:a16="http://schemas.microsoft.com/office/drawing/2014/main" xmlns="" id="{EE80820C-4868-0A17-0964-53D255BD0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409513"/>
              </p:ext>
            </p:extLst>
          </p:nvPr>
        </p:nvGraphicFramePr>
        <p:xfrm>
          <a:off x="2805927" y="2715395"/>
          <a:ext cx="6188260" cy="264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130">
                  <a:extLst>
                    <a:ext uri="{9D8B030D-6E8A-4147-A177-3AD203B41FA5}">
                      <a16:colId xmlns:a16="http://schemas.microsoft.com/office/drawing/2014/main" xmlns="" val="3442927459"/>
                    </a:ext>
                  </a:extLst>
                </a:gridCol>
                <a:gridCol w="3094130">
                  <a:extLst>
                    <a:ext uri="{9D8B030D-6E8A-4147-A177-3AD203B41FA5}">
                      <a16:colId xmlns:a16="http://schemas.microsoft.com/office/drawing/2014/main" xmlns="" val="137534415"/>
                    </a:ext>
                  </a:extLst>
                </a:gridCol>
              </a:tblGrid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Parametri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Valori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0150041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Pazienti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606325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Età media (anni)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40.35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1999600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BMI medio (kg/m2)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44,2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8974555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GIST totali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750749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GIST in </a:t>
                      </a:r>
                      <a:r>
                        <a:rPr lang="it-IT" sz="1200" dirty="0" smtClean="0"/>
                        <a:t>SGL </a:t>
                      </a:r>
                      <a:r>
                        <a:rPr lang="it-IT" sz="120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629069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GIST in </a:t>
                      </a:r>
                      <a:r>
                        <a:rPr lang="it-IT" sz="1200" dirty="0" err="1" smtClean="0"/>
                        <a:t>RYGBl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885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7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79042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06252" y="1680916"/>
            <a:ext cx="7503370" cy="501417"/>
          </a:xfrm>
        </p:spPr>
        <p:txBody>
          <a:bodyPr/>
          <a:lstStyle/>
          <a:p>
            <a:r>
              <a:rPr lang="it-IT" sz="2000" b="0" dirty="0">
                <a:solidFill>
                  <a:schemeClr val="tx1"/>
                </a:solidFill>
              </a:rPr>
              <a:t>Risultati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EE80820C-4868-0A17-0964-53D255BD0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842478"/>
              </p:ext>
            </p:extLst>
          </p:nvPr>
        </p:nvGraphicFramePr>
        <p:xfrm>
          <a:off x="3127614" y="2157043"/>
          <a:ext cx="6188260" cy="415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130">
                  <a:extLst>
                    <a:ext uri="{9D8B030D-6E8A-4147-A177-3AD203B41FA5}">
                      <a16:colId xmlns:a16="http://schemas.microsoft.com/office/drawing/2014/main" xmlns="" val="3442927459"/>
                    </a:ext>
                  </a:extLst>
                </a:gridCol>
                <a:gridCol w="3094130">
                  <a:extLst>
                    <a:ext uri="{9D8B030D-6E8A-4147-A177-3AD203B41FA5}">
                      <a16:colId xmlns:a16="http://schemas.microsoft.com/office/drawing/2014/main" xmlns="" val="137534415"/>
                    </a:ext>
                  </a:extLst>
                </a:gridCol>
              </a:tblGrid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Parametri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Valori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0150041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Pazienti con GIST </a:t>
                      </a:r>
                      <a:r>
                        <a:rPr lang="it-IT" sz="120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606325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Età media (anni)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55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1999600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BMI medio (kg/m2)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44.46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8974555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Comorbilità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 (MRGE in RYGB)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750749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Pazienti</a:t>
                      </a:r>
                      <a:r>
                        <a:rPr lang="it-IT" sz="1200" baseline="0" dirty="0" smtClean="0"/>
                        <a:t> con pregressa chirurgia addominale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629069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Comorbilità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 (MRGE in RYGB)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5937725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Familiarità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779056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Complicanze intraoperatorie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865055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Cambio strategia chirurgica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5645139"/>
                  </a:ext>
                </a:extLst>
              </a:tr>
              <a:tr h="377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 Incidenza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0,74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72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7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764532" y="3513246"/>
            <a:ext cx="7503370" cy="5014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</a:rPr>
              <a:t>Sesso:</a:t>
            </a:r>
            <a:r>
              <a:rPr lang="it-IT" sz="2400" b="0" dirty="0">
                <a:solidFill>
                  <a:schemeClr val="tx1"/>
                </a:solidFill>
              </a:rPr>
              <a:t> M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Età:</a:t>
            </a:r>
            <a:r>
              <a:rPr lang="it-IT" sz="2400" b="0" dirty="0">
                <a:solidFill>
                  <a:schemeClr val="tx1"/>
                </a:solidFill>
              </a:rPr>
              <a:t> 58aa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Altezza:</a:t>
            </a:r>
            <a:r>
              <a:rPr lang="it-IT" sz="2400" b="0" dirty="0">
                <a:solidFill>
                  <a:schemeClr val="tx1"/>
                </a:solidFill>
              </a:rPr>
              <a:t> 160cm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Peso:</a:t>
            </a:r>
            <a:r>
              <a:rPr lang="it-IT" sz="2400" b="0" dirty="0">
                <a:solidFill>
                  <a:schemeClr val="tx1"/>
                </a:solidFill>
              </a:rPr>
              <a:t> 114kg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BMI iniziale: </a:t>
            </a:r>
            <a:r>
              <a:rPr lang="it-IT" sz="2400" b="0" dirty="0">
                <a:solidFill>
                  <a:schemeClr val="tx1"/>
                </a:solidFill>
              </a:rPr>
              <a:t>44.5 kg/m2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Tipo di intervento:</a:t>
            </a:r>
            <a:r>
              <a:rPr lang="it-IT" sz="2400" b="0" dirty="0">
                <a:solidFill>
                  <a:schemeClr val="tx1"/>
                </a:solidFill>
              </a:rPr>
              <a:t> RYBG VL</a:t>
            </a:r>
            <a:br>
              <a:rPr lang="it-IT" sz="2400" b="0" dirty="0">
                <a:solidFill>
                  <a:schemeClr val="tx1"/>
                </a:solidFill>
              </a:rPr>
            </a:br>
            <a:r>
              <a:rPr lang="it-IT" sz="2400" dirty="0" err="1">
                <a:solidFill>
                  <a:prstClr val="black"/>
                </a:solidFill>
              </a:rPr>
              <a:t>Follow</a:t>
            </a:r>
            <a:r>
              <a:rPr lang="it-IT" sz="2400" dirty="0">
                <a:solidFill>
                  <a:prstClr val="black"/>
                </a:solidFill>
              </a:rPr>
              <a:t> up a 3 mesi: </a:t>
            </a:r>
            <a:r>
              <a:rPr lang="it-IT" sz="2400" b="0" dirty="0">
                <a:solidFill>
                  <a:prstClr val="black"/>
                </a:solidFill>
              </a:rPr>
              <a:t>95kg (-19kg)</a:t>
            </a:r>
            <a:r>
              <a:rPr lang="it-IT" sz="1800" b="0" dirty="0">
                <a:solidFill>
                  <a:prstClr val="black"/>
                </a:solidFill>
              </a:rPr>
              <a:t/>
            </a:r>
            <a:br>
              <a:rPr lang="it-IT" sz="1800" b="0" dirty="0">
                <a:solidFill>
                  <a:prstClr val="black"/>
                </a:solidFill>
              </a:rPr>
            </a:br>
            <a:r>
              <a:rPr lang="it-IT" sz="2400" dirty="0" err="1">
                <a:solidFill>
                  <a:prstClr val="black"/>
                </a:solidFill>
              </a:rPr>
              <a:t>Follow</a:t>
            </a:r>
            <a:r>
              <a:rPr lang="it-IT" sz="2400" dirty="0">
                <a:solidFill>
                  <a:prstClr val="black"/>
                </a:solidFill>
              </a:rPr>
              <a:t> up a 6 mesi: </a:t>
            </a:r>
            <a:r>
              <a:rPr lang="it-IT" sz="2400" b="0" dirty="0">
                <a:solidFill>
                  <a:prstClr val="black"/>
                </a:solidFill>
              </a:rPr>
              <a:t>88kg (-26kg)</a:t>
            </a:r>
            <a:endParaRPr lang="it-IT" sz="2000" b="0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77595" y="2332653"/>
            <a:ext cx="4761540" cy="2855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9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499</TotalTime>
  <Words>428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Wingdings</vt:lpstr>
      <vt:lpstr>RetrospectVTI</vt:lpstr>
      <vt:lpstr>RISCONTRO OCCASIONALE DI TUMORI GASTROINTESTINALI STROMALI DURANTE INTERVENTI DI CHIRURGIA BARIATRICA – OUR CASE SERIES </vt:lpstr>
      <vt:lpstr>Presentazione standard di PowerPoint</vt:lpstr>
      <vt:lpstr>Presentazione standard di PowerPoint</vt:lpstr>
      <vt:lpstr>Presentazione standard di PowerPoint</vt:lpstr>
      <vt:lpstr>Materiali e metodi </vt:lpstr>
      <vt:lpstr>Presentazione standard di PowerPoint</vt:lpstr>
      <vt:lpstr>Risultati</vt:lpstr>
      <vt:lpstr>Risultati</vt:lpstr>
      <vt:lpstr>Sesso: M Età: 58aa Altezza: 160cm Peso: 114kg BMI iniziale: 44.5 kg/m2 Tipo di intervento: RYBG VL Follow up a 3 mesi: 95kg (-19kg) Follow up a 6 mesi: 88kg (-26kg)</vt:lpstr>
      <vt:lpstr>Sesso: F Età: 49aa Altezza: 162cm Peso: 132.9kg BMI iniziale: 50.6kg/m2 Tipo di intervento: SG VL Follow up a 3 mesi: 107kg (-25.9kg) Follow up a 6 mesi: 107kg (-25.9kg)</vt:lpstr>
      <vt:lpstr>Sesso: F Età: 58aa Altezza: 158cm Peso: 95.7kg BMI iniziale: 38.3kg/m2 Tipo di intervento: SG VL Follow up a 3 mesi: 75kg (-20.7kg) Follow up a 6 mesi: 68.5kg (-27.2kg) </vt:lpstr>
      <vt:lpstr>Presentazione standard di PowerPoint</vt:lpstr>
      <vt:lpstr>Conclusioni</vt:lpstr>
      <vt:lpstr>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Andrea</cp:lastModifiedBy>
  <cp:revision>64</cp:revision>
  <dcterms:created xsi:type="dcterms:W3CDTF">2022-02-27T17:36:31Z</dcterms:created>
  <dcterms:modified xsi:type="dcterms:W3CDTF">2024-05-10T16:16:01Z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